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Proxima Nova"/>
      <p:regular r:id="rId36"/>
      <p:bold r:id="rId37"/>
      <p:italic r:id="rId38"/>
      <p:boldItalic r:id="rId39"/>
    </p:embeddedFont>
    <p:embeddedFont>
      <p:font typeface="Inter"/>
      <p:regular r:id="rId40"/>
      <p:bold r:id="rId41"/>
    </p:embeddedFont>
    <p:embeddedFont>
      <p:font typeface="Roboto Mono"/>
      <p:regular r:id="rId42"/>
      <p:bold r:id="rId43"/>
      <p:italic r:id="rId44"/>
      <p:boldItalic r:id="rId45"/>
    </p:embeddedFont>
    <p:embeddedFont>
      <p:font typeface="Alfa Slab One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regular.fntdata"/><Relationship Id="rId41" Type="http://schemas.openxmlformats.org/officeDocument/2006/relationships/font" Target="fonts/Inter-bold.fntdata"/><Relationship Id="rId22" Type="http://schemas.openxmlformats.org/officeDocument/2006/relationships/slide" Target="slides/slide17.xml"/><Relationship Id="rId44" Type="http://schemas.openxmlformats.org/officeDocument/2006/relationships/font" Target="fonts/RobotoMono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-bold.fntdata"/><Relationship Id="rId24" Type="http://schemas.openxmlformats.org/officeDocument/2006/relationships/slide" Target="slides/slide19.xml"/><Relationship Id="rId46" Type="http://schemas.openxmlformats.org/officeDocument/2006/relationships/font" Target="fonts/AlfaSlabOne-regular.fntdata"/><Relationship Id="rId23" Type="http://schemas.openxmlformats.org/officeDocument/2006/relationships/slide" Target="slides/slide18.xml"/><Relationship Id="rId45" Type="http://schemas.openxmlformats.org/officeDocument/2006/relationships/font" Target="fonts/Roboto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ProximaNova-bold.fntdata"/><Relationship Id="rId14" Type="http://schemas.openxmlformats.org/officeDocument/2006/relationships/slide" Target="slides/slide9.xml"/><Relationship Id="rId36" Type="http://schemas.openxmlformats.org/officeDocument/2006/relationships/font" Target="fonts/ProximaNova-regular.fntdata"/><Relationship Id="rId17" Type="http://schemas.openxmlformats.org/officeDocument/2006/relationships/slide" Target="slides/slide12.xml"/><Relationship Id="rId39" Type="http://schemas.openxmlformats.org/officeDocument/2006/relationships/font" Target="fonts/ProximaNova-boldItalic.fntdata"/><Relationship Id="rId16" Type="http://schemas.openxmlformats.org/officeDocument/2006/relationships/slide" Target="slides/slide11.xml"/><Relationship Id="rId38" Type="http://schemas.openxmlformats.org/officeDocument/2006/relationships/font" Target="fonts/ProximaNova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3e0b0032d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f3e0b0032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Titulo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Lo cubriré por partes para entenderlo de forma sencilla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34b240c6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34b240c6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el caso de mi proyecto: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Mentores: equipo de Tremor, Darach director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Proceso: remoto, flexible, todos viven en Berlín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Comunicación: Discord con chat y videollamada semanal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Duración: unos 11 meses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Propuesta en abril/mayo de 2021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Comencé oficialmente al aceptarse en agosto de ese año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Hasta la actualidad, este junio/julio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3e0b0032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3e0b0032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 problema: tiempos de compilación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Específicamente: 7 minutos modo depuración, 10 segundos cambios incrementales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No tanto comparado con proyectos grandes, pero solo van a empeorar: muchos protocolos y formatos a soportar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Solución: sistema de plugins, dividir binario en componentes más pequeños compilables independientemente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Si cambiamos uno de ellos, no hace falta compilar los demás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3e0b0032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3e0b0032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Otra ventaja: m</a:t>
            </a:r>
            <a:r>
              <a:rPr lang="en">
                <a:solidFill>
                  <a:schemeClr val="dk1"/>
                </a:solidFill>
              </a:rPr>
              <a:t>odularidad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Permite desacoplar completamente ejecutable de componentes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Además de una arquitectura más limpia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Pueden actualizarse algunas partes independientemente de otras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Es buena idea poderlos tratar por separado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3e0b0032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3e0b003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Una última motivación</a:t>
            </a:r>
            <a:r>
              <a:rPr lang="en">
                <a:solidFill>
                  <a:schemeClr val="dk1"/>
                </a:solidFill>
              </a:rPr>
              <a:t>: Aprender de otros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Otros proyectos maduros con características similares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Se llevan beneficiando de un sistema de plugins por mucho tiempo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Buena idea al menos intentarlo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4ae979cc5_158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4ae979cc5_15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Aquí es donde comienza mi trabajo… Y los problemas…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 primero de todo será escoger la tecnología con la que implementar el sistema de plugins: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Lenguajes interpretados como Python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Formatos de código binario portable como WebAssembly o eBPF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Comunicación interproceso: memoria compartida, sockets, pipes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Cargado dinámico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4741c1f3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4741c1f3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Factores a tener en cuenta: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Seguridad y capabilidades que ofrece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4741c1f3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4741c1f3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Retrocompatibilidad respecto a versiones anteriores y futuras de Tremor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4741c1f36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4741c1f36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Soporte multiplataforma: Tremor funciona en Mac, Windows y Linux, debería continuar después del sistema de plugins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4741c1f36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4741c1f36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Que la tecnología tenga futuro y no se vaya a quedar obsoleta, pudiendo evolucionar con Tremor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4741c1f3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4741c1f3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Más importante: sin impacto excesivo en el rendimiento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4b240c63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4b240c6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Comenzando con un poco de contexto con Wayfair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</a:t>
            </a:r>
            <a:r>
              <a:rPr lang="en"/>
              <a:t>mpresa estadounidense de comercio digital de muebles y artículos del hogar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Como IKEA pero completamente online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Muy grande: ingresó $13 mil millones en 2021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bd11362be_119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3bd11362be_11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Tras investigación en detalle e implementar algunos prototipos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De los pocos lo suficientemente eficientes es Cargado Dinámico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Alguno más aceptable, pero es el más popular y usable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4ae979cc5_15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4ae979cc5_15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Cargado dinámico: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Dividir el binario en otros binarios más pequeños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Para poder comunicarse entre ellos directamente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Todos los binarios siguen siendo código máquina, no requiere transformaciones/serialización/copias de datos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3e0b0032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3e0b0032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Concretamente la división toma lugar de dos formas: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Plugins: exportan una funcionalidad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Runtime: capaz de cargar los plugins dinámicamente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Ejemplo: plugin con soporte a JSON, runtime lo carga durante su ejecución en vez de compilación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4ae979cc5_15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34ae979cc5_15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implementación es proporcionada por el sistema operativo en concreto: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Runtime carga el código máquina del plugin en su propia memoria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Y puede acceder a los recursos de los plugins directamente, como datos o funciones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4ae979cc5_15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34ae979cc5_15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Aquí es donde entra en juego la Interfaz de Aplicación Binaria: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Define varias cosas: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Cómo llamar a las funciones que exporta otro binario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Cómo se representan los tipos en memoria para acceder a sus valores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Pueden existir optimizaciones en el lenguaje que reorganicen los campos de una estructura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Rust tiene una interfaz, pero se dice que no es estable, porque puede cambiar con cada compilación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Es decir, un binario sí que sabe cómo acceder a sus recursos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Indica explícitamente que el protocolo puede cambiar entre compilaciones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No se sabe entre diferentes binarios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Cargado dinámico es imposible con Rust puro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En defensa de Rust, generalmente esto es positivo, pero complica este proyecto y similares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f3e0b0032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f3e0b0032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Hay que recurrir al de C, que sí es estable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Comunicación entre plugin y runtime se declaran con el ABI de C.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Traducir tipos y funciones.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El uso es más complicado y menos seguro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Se puede escribir C desde Rust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Será un poco más fácil con librerías de alto nivel: herramientas y macros para facilitar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Importante: esto no se sabía al principio, existía una confusión en la comunidad entera sobre cómo funciona el ABI de Rust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34b240c63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34b240c63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Otro problema: ecosistema de Rust es inmaduro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Sobretodo para sistemas de plugins porque como se puede ver es algo para lo que no está hecho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Requiere muchas contribuciones a dependencias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Algunas de ellas importantes y complicadas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Aumentar su funcionalidad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Arreglar y rediseñar partes incorrectas, especialmente las de varianza y subtipado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34b240c63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34b240c63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Todo lo que he investigado e implementado lo he escrito en mi blog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solo para actualizar a mis mentores,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Sino que también intentar mejorar la situación para el futuro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Más información allí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b240c63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4b240c63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Resultados importantes fuera de Tremor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Pull requests externos (33) e internos a Tremor (13)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Muy satisfecho con lo conseguido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34b240c6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34b240c6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 es funcional pero no alcanza todos los objetivos por el incremento en complejidad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Ha hecho Tremor un 30% más lento, pero debería aspirarse a un 10-20%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Objetivo corto plazo: que llegue a producción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Futuras versiones: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Expansión en más partes del programa y otros componentes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Refinamiento de experiencia de usuario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Largo plazo: poder eliminar y reiniciar plugins, mayor seguridad, o incluso un repositorio de plugins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3e0b0032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3e0b0032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Wayfair, los logs son de gran importancia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Son críticos para depurar y entender el estado del negocio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Naturaleza heterogénea: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Diferentes protocolos y formatos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Procesado como filtrado de eventos innecesarios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Transformaciones para implementar lógica del negocio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 startAt="2"/>
            </a:pPr>
            <a:r>
              <a:rPr lang="en">
                <a:solidFill>
                  <a:schemeClr val="dk1"/>
                </a:solidFill>
              </a:rPr>
              <a:t>Objetivo: una vez procesados, enviar a otra fuente para su análisis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f3e0b0032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f3e0b0032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Todos los detalles en mi blog personal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También en la memoria, que es de código abierto junto a esta presentación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b240c63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b240c63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Como he mencionado, Wayfair es de gran tamaño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Hace unos años procesaba 100 TB de logs diarios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Si se escribieran en folios, 5 veces ida y vuelta a la estación espacial internacional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4b240c63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4b240c63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Inicialmente stack ELK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Lo más relevante para este ámbito es</a:t>
            </a:r>
            <a:r>
              <a:rPr lang="en">
                <a:solidFill>
                  <a:schemeClr val="dk1"/>
                </a:solidFill>
              </a:rPr>
              <a:t> Logstash: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Herramienta para procesar datos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Usa Java y es de propósito general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Sin enfoque particular en rendimiento o escalabilidad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Infraestructura: coste de</a:t>
            </a:r>
            <a:r>
              <a:rPr lang="en"/>
              <a:t> $40k/mes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3e0b0032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3e0b0032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solución de Wayfair fue Tremor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Alternativa a Logstash en 2018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Ahora es más flexible, extiende el ejemplo anterior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4b240c63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4b240c63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Alto rendimiento desde el principio: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Rust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Programación asíncrona con hilos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Otras menores: SIMD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Redujo coste a unos $800 mensuales, 50 veces menos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bd11362be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bd11362be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Posteriormente, Tremor se hizo completamente código abierto: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Parte de la CNCF (Kubernetes)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También parte de la LFX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34b240c63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34b240c63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Concretamente, la fundación de Linux cuenta con el programa de mentoría LFX Mentorship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Organizaciones de código abierto especifican proyecto a completar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A cambio de mentores y ayuda monetaria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Los interesados pueden elegir qué proyecto quieren hacer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Fue así cómo me uní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5400"/>
              <a:buNone/>
              <a:defRPr sz="5400">
                <a:solidFill>
                  <a:srgbClr val="2A2A2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0"/>
              <a:buNone/>
              <a:defRPr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0"/>
              <a:buNone/>
              <a:defRPr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0"/>
              <a:buNone/>
              <a:defRPr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400"/>
              <a:buNone/>
              <a:defRPr sz="2400"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33.png"/><Relationship Id="rId8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9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Relationship Id="rId10" Type="http://schemas.openxmlformats.org/officeDocument/2006/relationships/image" Target="../media/image27.png"/><Relationship Id="rId9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9" Type="http://schemas.openxmlformats.org/officeDocument/2006/relationships/image" Target="../media/image24.png"/><Relationship Id="rId5" Type="http://schemas.openxmlformats.org/officeDocument/2006/relationships/image" Target="../media/image34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Relationship Id="rId6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Relationship Id="rId4" Type="http://schemas.openxmlformats.org/officeDocument/2006/relationships/image" Target="../media/image4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9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8388" y="4166650"/>
            <a:ext cx="1767225" cy="4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5129251" y="947350"/>
            <a:ext cx="3467400" cy="456000"/>
          </a:xfrm>
          <a:prstGeom prst="rect">
            <a:avLst/>
          </a:prstGeom>
          <a:solidFill>
            <a:srgbClr val="FEFF00">
              <a:alpha val="7255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235500" y="51265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Cargado dinámico de plugins en Rust</a:t>
            </a:r>
            <a:endParaRPr sz="32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e</a:t>
            </a:r>
            <a:r>
              <a:rPr lang="en" sz="3259"/>
              <a:t>n ausencia de estabilidad</a:t>
            </a:r>
            <a:endParaRPr sz="32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e</a:t>
            </a:r>
            <a:r>
              <a:rPr lang="en" sz="3259"/>
              <a:t>n la Interfaz de Aplicación Binaria</a:t>
            </a:r>
            <a:r>
              <a:rPr lang="en" sz="3259"/>
              <a:t> </a:t>
            </a:r>
            <a:endParaRPr sz="3259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08467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64">
                <a:solidFill>
                  <a:srgbClr val="434343"/>
                </a:solidFill>
              </a:rPr>
              <a:t>Autor</a:t>
            </a:r>
            <a:r>
              <a:rPr i="1" lang="en" sz="2064">
                <a:solidFill>
                  <a:srgbClr val="434343"/>
                </a:solidFill>
              </a:rPr>
              <a:t>:</a:t>
            </a:r>
            <a:r>
              <a:rPr i="1" lang="en" sz="2064">
                <a:solidFill>
                  <a:srgbClr val="434343"/>
                </a:solidFill>
              </a:rPr>
              <a:t>  </a:t>
            </a:r>
            <a:r>
              <a:rPr b="1" lang="en" sz="2300">
                <a:solidFill>
                  <a:srgbClr val="434343"/>
                </a:solidFill>
              </a:rPr>
              <a:t>Mario</a:t>
            </a:r>
            <a:r>
              <a:rPr b="1" lang="en" sz="2300">
                <a:solidFill>
                  <a:srgbClr val="434343"/>
                </a:solidFill>
              </a:rPr>
              <a:t> Ortiz Manero</a:t>
            </a:r>
            <a:endParaRPr b="1" sz="23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56">
                <a:solidFill>
                  <a:srgbClr val="434343"/>
                </a:solidFill>
              </a:rPr>
              <a:t>Director:  </a:t>
            </a:r>
            <a:r>
              <a:rPr b="1" lang="en" sz="1791">
                <a:solidFill>
                  <a:srgbClr val="434343"/>
                </a:solidFill>
              </a:rPr>
              <a:t>Matthias Wahl</a:t>
            </a:r>
            <a:r>
              <a:rPr b="1" lang="en" sz="2300">
                <a:solidFill>
                  <a:srgbClr val="434343"/>
                </a:solidFill>
              </a:rPr>
              <a:t> 	</a:t>
            </a:r>
            <a:r>
              <a:rPr i="1" lang="en" sz="1556">
                <a:solidFill>
                  <a:srgbClr val="434343"/>
                </a:solidFill>
              </a:rPr>
              <a:t>Ponente:  </a:t>
            </a:r>
            <a:r>
              <a:rPr b="1" lang="en" sz="1791">
                <a:solidFill>
                  <a:srgbClr val="434343"/>
                </a:solidFill>
              </a:rPr>
              <a:t>Francisco Javier Fabra Caro</a:t>
            </a:r>
            <a:endParaRPr b="1" sz="1791">
              <a:solidFill>
                <a:srgbClr val="434343"/>
              </a:solidFill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027000" y="1335775"/>
            <a:ext cx="5541618" cy="39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1484763" y="124315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Matthias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672900" y="124315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Darach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5861025" y="124315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Heinz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756" y="168955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025" y="168955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2925" y="168955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/30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25" y="485438"/>
            <a:ext cx="7681552" cy="4172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23"/>
          <p:cNvCxnSpPr/>
          <p:nvPr/>
        </p:nvCxnSpPr>
        <p:spPr>
          <a:xfrm flipH="1">
            <a:off x="5388799" y="3142728"/>
            <a:ext cx="203100" cy="629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sp>
        <p:nvSpPr>
          <p:cNvPr id="145" name="Google Shape;145;p24"/>
          <p:cNvSpPr/>
          <p:nvPr/>
        </p:nvSpPr>
        <p:spPr>
          <a:xfrm>
            <a:off x="5659978" y="3108132"/>
            <a:ext cx="2090100" cy="716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Postprocesador de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base64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5655316" y="2505073"/>
            <a:ext cx="2090100" cy="50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Códec de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YAML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5652288" y="1911852"/>
            <a:ext cx="2090100" cy="50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Conector de Kafka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8" name="Google Shape;148;p24"/>
          <p:cNvSpPr/>
          <p:nvPr/>
        </p:nvSpPr>
        <p:spPr>
          <a:xfrm>
            <a:off x="5647831" y="1318650"/>
            <a:ext cx="2090100" cy="50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Conector de TCP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9" name="Google Shape;149;p24"/>
          <p:cNvSpPr/>
          <p:nvPr/>
        </p:nvSpPr>
        <p:spPr>
          <a:xfrm>
            <a:off x="1393909" y="1995958"/>
            <a:ext cx="2870400" cy="114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24"/>
          <p:cNvCxnSpPr/>
          <p:nvPr/>
        </p:nvCxnSpPr>
        <p:spPr>
          <a:xfrm flipH="1" rot="10800000">
            <a:off x="4409819" y="1556434"/>
            <a:ext cx="1146300" cy="6765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1" name="Google Shape;151;p24"/>
          <p:cNvCxnSpPr/>
          <p:nvPr/>
        </p:nvCxnSpPr>
        <p:spPr>
          <a:xfrm>
            <a:off x="4411275" y="2681726"/>
            <a:ext cx="1119300" cy="933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2" name="Google Shape;152;p24"/>
          <p:cNvCxnSpPr/>
          <p:nvPr/>
        </p:nvCxnSpPr>
        <p:spPr>
          <a:xfrm>
            <a:off x="4411269" y="2924571"/>
            <a:ext cx="1110600" cy="521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53" name="Google Shape;153;p24"/>
          <p:cNvCxnSpPr/>
          <p:nvPr/>
        </p:nvCxnSpPr>
        <p:spPr>
          <a:xfrm flipH="1" rot="10800000">
            <a:off x="4406029" y="2153561"/>
            <a:ext cx="1167000" cy="311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54" name="Google Shape;15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914" y="1989229"/>
            <a:ext cx="2796605" cy="1165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101" y="1113162"/>
            <a:ext cx="3282370" cy="145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530" y="2768524"/>
            <a:ext cx="3282372" cy="126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6756125" y="1428738"/>
            <a:ext cx="1870800" cy="2286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4676450" y="1428738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6"/>
          <p:cNvSpPr/>
          <p:nvPr/>
        </p:nvSpPr>
        <p:spPr>
          <a:xfrm>
            <a:off x="2596775" y="1428763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/>
          <p:nvPr/>
        </p:nvSpPr>
        <p:spPr>
          <a:xfrm>
            <a:off x="517075" y="1428738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/>
        </p:nvSpPr>
        <p:spPr>
          <a:xfrm>
            <a:off x="612053" y="1517652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Lenguajes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Interpretados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09" y="2477186"/>
            <a:ext cx="670509" cy="66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710" y="2508890"/>
            <a:ext cx="606337" cy="59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393" y="2817375"/>
            <a:ext cx="670509" cy="66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 rotWithShape="1">
          <a:blip r:embed="rId6">
            <a:alphaModFix/>
          </a:blip>
          <a:srcRect b="0" l="7640" r="9399" t="0"/>
          <a:stretch/>
        </p:blipFill>
        <p:spPr>
          <a:xfrm>
            <a:off x="4710495" y="2386848"/>
            <a:ext cx="1802712" cy="90237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6"/>
          <p:cNvSpPr txBox="1"/>
          <p:nvPr/>
        </p:nvSpPr>
        <p:spPr>
          <a:xfrm>
            <a:off x="6756130" y="1633152"/>
            <a:ext cx="18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Cargado Dinámico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2691705" y="1517662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Formatos de código binario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Google Shape;178;p26"/>
          <p:cNvSpPr txBox="1"/>
          <p:nvPr/>
        </p:nvSpPr>
        <p:spPr>
          <a:xfrm>
            <a:off x="4771406" y="1517650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Comunicación Inter-Proceso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85" y="2327644"/>
            <a:ext cx="1666884" cy="96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825" y="2295186"/>
            <a:ext cx="854673" cy="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8088" y="3187588"/>
            <a:ext cx="948141" cy="3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</a:t>
            </a:r>
            <a:r>
              <a:rPr lang="en">
                <a:solidFill>
                  <a:schemeClr val="lt1"/>
                </a:solidFill>
              </a:rPr>
              <a:t>30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3840988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/30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00" y="384098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6013" y="3778088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850" y="3778088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587" y="1725028"/>
            <a:ext cx="1143000" cy="138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853" y="2155840"/>
            <a:ext cx="759352" cy="7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2" y="1974527"/>
            <a:ext cx="759358" cy="8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</a:t>
            </a:r>
            <a:r>
              <a:rPr lang="en">
                <a:solidFill>
                  <a:schemeClr val="lt1"/>
                </a:solidFill>
              </a:rPr>
              <a:t>30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0500" y="384098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36013" y="3778088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2850" y="3778088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587" y="1725028"/>
            <a:ext cx="1143000" cy="138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853" y="2155840"/>
            <a:ext cx="759352" cy="7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2" y="1974527"/>
            <a:ext cx="759358" cy="8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</a:t>
            </a:r>
            <a:r>
              <a:rPr lang="en">
                <a:solidFill>
                  <a:schemeClr val="lt1"/>
                </a:solidFill>
              </a:rPr>
              <a:t>30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5" name="Google Shape;2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0500" y="384098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4888" y="305526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05863" y="20353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62338" y="83151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9338" y="142873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136013" y="3778088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22850" y="3778088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9587" y="1725028"/>
            <a:ext cx="1143000" cy="138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853" y="2155840"/>
            <a:ext cx="759352" cy="759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0502" y="1974527"/>
            <a:ext cx="759358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850" y="-215850"/>
            <a:ext cx="6260849" cy="6260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</a:t>
            </a:r>
            <a:r>
              <a:rPr lang="en">
                <a:solidFill>
                  <a:schemeClr val="lt1"/>
                </a:solidFill>
              </a:rPr>
              <a:t>30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1" name="Google Shape;23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0500" y="384098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4888" y="305526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05863" y="20353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62338" y="831513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9338" y="1428738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36013" y="3778088"/>
            <a:ext cx="885125" cy="88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2850" y="3778088"/>
            <a:ext cx="885125" cy="88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5" y="646512"/>
            <a:ext cx="6839650" cy="38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sp>
        <p:nvSpPr>
          <p:cNvPr id="243" name="Google Shape;243;p32"/>
          <p:cNvSpPr/>
          <p:nvPr/>
        </p:nvSpPr>
        <p:spPr>
          <a:xfrm>
            <a:off x="6756125" y="1428738"/>
            <a:ext cx="1870800" cy="2286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/>
          <p:nvPr/>
        </p:nvSpPr>
        <p:spPr>
          <a:xfrm>
            <a:off x="4676450" y="1428738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/>
          <p:nvPr/>
        </p:nvSpPr>
        <p:spPr>
          <a:xfrm>
            <a:off x="2596775" y="1428763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2"/>
          <p:cNvSpPr/>
          <p:nvPr/>
        </p:nvSpPr>
        <p:spPr>
          <a:xfrm>
            <a:off x="517075" y="1428738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2"/>
          <p:cNvSpPr txBox="1"/>
          <p:nvPr/>
        </p:nvSpPr>
        <p:spPr>
          <a:xfrm>
            <a:off x="612053" y="1517652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Lenguajes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Interpretados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09" y="2477186"/>
            <a:ext cx="670509" cy="66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710" y="2508890"/>
            <a:ext cx="606337" cy="59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393" y="2817375"/>
            <a:ext cx="670509" cy="66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 rotWithShape="1">
          <a:blip r:embed="rId6">
            <a:alphaModFix/>
          </a:blip>
          <a:srcRect b="0" l="7640" r="9399" t="0"/>
          <a:stretch/>
        </p:blipFill>
        <p:spPr>
          <a:xfrm>
            <a:off x="4710495" y="2386848"/>
            <a:ext cx="1802712" cy="902371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2"/>
          <p:cNvSpPr txBox="1"/>
          <p:nvPr/>
        </p:nvSpPr>
        <p:spPr>
          <a:xfrm>
            <a:off x="6756130" y="1633152"/>
            <a:ext cx="18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Cargado Dinámico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2691705" y="1517662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Formatos de código binario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4771406" y="1517650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Comunicación Inter-Proceso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85" y="2327644"/>
            <a:ext cx="1666884" cy="96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825" y="2295186"/>
            <a:ext cx="854673" cy="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8088" y="3187588"/>
            <a:ext cx="948141" cy="3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8725" y="496938"/>
            <a:ext cx="1045600" cy="1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89050" y="639245"/>
            <a:ext cx="1045600" cy="1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09375" y="637081"/>
            <a:ext cx="1045600" cy="1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0750" y="637081"/>
            <a:ext cx="1045600" cy="10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/>
          <p:nvPr/>
        </p:nvSpPr>
        <p:spPr>
          <a:xfrm>
            <a:off x="3317250" y="1210286"/>
            <a:ext cx="2509500" cy="3219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CFE2F3"/>
              </a:gs>
              <a:gs pos="100000">
                <a:srgbClr val="FCE5CD"/>
              </a:gs>
            </a:gsLst>
            <a:lin ang="5400012" scaled="0"/>
          </a:gra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288" y="1422325"/>
            <a:ext cx="1891425" cy="279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 txBox="1"/>
          <p:nvPr/>
        </p:nvSpPr>
        <p:spPr>
          <a:xfrm>
            <a:off x="3197400" y="486663"/>
            <a:ext cx="274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Único binario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/>
          <p:nvPr/>
        </p:nvSpPr>
        <p:spPr>
          <a:xfrm>
            <a:off x="3841436" y="1413450"/>
            <a:ext cx="4307700" cy="3012300"/>
          </a:xfrm>
          <a:prstGeom prst="roundRect">
            <a:avLst>
              <a:gd fmla="val 0" name="adj"/>
            </a:avLst>
          </a:prstGeom>
          <a:solidFill>
            <a:srgbClr val="FCE5CD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994862" y="1413449"/>
            <a:ext cx="2174400" cy="30123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pic>
        <p:nvPicPr>
          <p:cNvPr id="277" name="Google Shape;2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40" y="1763274"/>
            <a:ext cx="1551671" cy="23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582" y="2106898"/>
            <a:ext cx="1095589" cy="162538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4"/>
          <p:cNvSpPr txBox="1"/>
          <p:nvPr/>
        </p:nvSpPr>
        <p:spPr>
          <a:xfrm>
            <a:off x="995038" y="717750"/>
            <a:ext cx="217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Runtime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3841436" y="717750"/>
            <a:ext cx="430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Plugins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186" y="2100727"/>
            <a:ext cx="1095589" cy="164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780" y="2094614"/>
            <a:ext cx="1095589" cy="164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/>
          <p:nvPr/>
        </p:nvSpPr>
        <p:spPr>
          <a:xfrm>
            <a:off x="2191050" y="1327638"/>
            <a:ext cx="4761900" cy="318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5"/>
          <p:cNvSpPr/>
          <p:nvPr/>
        </p:nvSpPr>
        <p:spPr>
          <a:xfrm>
            <a:off x="2191050" y="3009988"/>
            <a:ext cx="4761900" cy="1506600"/>
          </a:xfrm>
          <a:prstGeom prst="roundRect">
            <a:avLst>
              <a:gd fmla="val 0" name="adj"/>
            </a:avLst>
          </a:prstGeom>
          <a:solidFill>
            <a:srgbClr val="FCE5CD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5"/>
          <p:cNvSpPr/>
          <p:nvPr/>
        </p:nvSpPr>
        <p:spPr>
          <a:xfrm>
            <a:off x="2191050" y="1327638"/>
            <a:ext cx="4761900" cy="16824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pic>
        <p:nvPicPr>
          <p:cNvPr id="291" name="Google Shape;29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36" y="1632425"/>
            <a:ext cx="717588" cy="10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037" y="3226895"/>
            <a:ext cx="717588" cy="107278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3310871" y="3132238"/>
            <a:ext cx="332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struct Data { /* ... */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ub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 run(data: &amp;Data)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//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3341778" y="1764050"/>
            <a:ext cx="325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fn load_plugin()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95" name="Google Shape;295;p35"/>
          <p:cNvCxnSpPr/>
          <p:nvPr/>
        </p:nvCxnSpPr>
        <p:spPr>
          <a:xfrm flipH="1">
            <a:off x="4290100" y="2336263"/>
            <a:ext cx="345600" cy="796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5"/>
          <p:cNvSpPr txBox="1"/>
          <p:nvPr/>
        </p:nvSpPr>
        <p:spPr>
          <a:xfrm>
            <a:off x="2191050" y="626863"/>
            <a:ext cx="476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Memoria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97" name="Google Shape;297;p35"/>
          <p:cNvCxnSpPr/>
          <p:nvPr/>
        </p:nvCxnSpPr>
        <p:spPr>
          <a:xfrm>
            <a:off x="4644775" y="2327163"/>
            <a:ext cx="433800" cy="127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6"/>
          <p:cNvSpPr/>
          <p:nvPr/>
        </p:nvSpPr>
        <p:spPr>
          <a:xfrm>
            <a:off x="2191050" y="1327638"/>
            <a:ext cx="4761900" cy="318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/>
          <p:nvPr/>
        </p:nvSpPr>
        <p:spPr>
          <a:xfrm>
            <a:off x="2191050" y="3009988"/>
            <a:ext cx="4761900" cy="1506600"/>
          </a:xfrm>
          <a:prstGeom prst="roundRect">
            <a:avLst>
              <a:gd fmla="val 0" name="adj"/>
            </a:avLst>
          </a:prstGeom>
          <a:solidFill>
            <a:srgbClr val="FCE5CD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2191050" y="1327638"/>
            <a:ext cx="4761900" cy="16824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sp>
        <p:nvSpPr>
          <p:cNvPr id="306" name="Google Shape;306;p36"/>
          <p:cNvSpPr txBox="1"/>
          <p:nvPr/>
        </p:nvSpPr>
        <p:spPr>
          <a:xfrm>
            <a:off x="3310871" y="3132238"/>
            <a:ext cx="332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struct Data { /*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 */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pub fn run(data: &amp;Data)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07" name="Google Shape;307;p36"/>
          <p:cNvSpPr txBox="1"/>
          <p:nvPr/>
        </p:nvSpPr>
        <p:spPr>
          <a:xfrm>
            <a:off x="3341778" y="1764050"/>
            <a:ext cx="325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fn load_plugin()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308" name="Google Shape;308;p36"/>
          <p:cNvCxnSpPr/>
          <p:nvPr/>
        </p:nvCxnSpPr>
        <p:spPr>
          <a:xfrm flipH="1">
            <a:off x="4290100" y="2336263"/>
            <a:ext cx="345600" cy="79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36"/>
          <p:cNvSpPr txBox="1"/>
          <p:nvPr/>
        </p:nvSpPr>
        <p:spPr>
          <a:xfrm>
            <a:off x="2191050" y="626863"/>
            <a:ext cx="476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Memoria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310" name="Google Shape;310;p36"/>
          <p:cNvCxnSpPr/>
          <p:nvPr/>
        </p:nvCxnSpPr>
        <p:spPr>
          <a:xfrm>
            <a:off x="4644775" y="2327163"/>
            <a:ext cx="433800" cy="127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36"/>
          <p:cNvSpPr txBox="1"/>
          <p:nvPr/>
        </p:nvSpPr>
        <p:spPr>
          <a:xfrm>
            <a:off x="4799250" y="2426563"/>
            <a:ext cx="43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2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2" name="Google Shape;3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036" y="1632425"/>
            <a:ext cx="717588" cy="10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037" y="3226895"/>
            <a:ext cx="717588" cy="107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/30</a:t>
            </a:r>
            <a:endParaRPr/>
          </a:p>
        </p:txBody>
      </p:sp>
      <p:sp>
        <p:nvSpPr>
          <p:cNvPr id="319" name="Google Shape;319;p37"/>
          <p:cNvSpPr/>
          <p:nvPr/>
        </p:nvSpPr>
        <p:spPr>
          <a:xfrm rot="-5400000">
            <a:off x="3609900" y="-887851"/>
            <a:ext cx="1547100" cy="51660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7"/>
          <p:cNvSpPr/>
          <p:nvPr/>
        </p:nvSpPr>
        <p:spPr>
          <a:xfrm rot="5400000">
            <a:off x="3582277" y="1167553"/>
            <a:ext cx="1603500" cy="51672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"/>
          <p:cNvSpPr txBox="1"/>
          <p:nvPr/>
        </p:nvSpPr>
        <p:spPr>
          <a:xfrm>
            <a:off x="2583446" y="988133"/>
            <a:ext cx="36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Inter"/>
                <a:ea typeface="Inter"/>
                <a:cs typeface="Inter"/>
                <a:sym typeface="Inter"/>
              </a:rPr>
              <a:t>Un plugin en el mundo ideal</a:t>
            </a:r>
            <a:endParaRPr i="1"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2" name="Google Shape;322;p37"/>
          <p:cNvSpPr txBox="1"/>
          <p:nvPr/>
        </p:nvSpPr>
        <p:spPr>
          <a:xfrm>
            <a:off x="1799858" y="3017112"/>
            <a:ext cx="516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Inter"/>
                <a:ea typeface="Inter"/>
                <a:cs typeface="Inter"/>
                <a:sym typeface="Inter"/>
              </a:rPr>
              <a:t>Un plugin en la cruda y dolorosa realidad</a:t>
            </a:r>
            <a:endParaRPr i="1" sz="1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23" name="Google Shape;32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71" y="3509052"/>
            <a:ext cx="4890600" cy="868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324" name="Google Shape;32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378" y="1480073"/>
            <a:ext cx="3245700" cy="868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927" y="2596786"/>
            <a:ext cx="591154" cy="64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1406" y="590600"/>
            <a:ext cx="712169" cy="70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8"/>
          <p:cNvSpPr txBox="1"/>
          <p:nvPr>
            <p:ph idx="12" type="sldNum"/>
          </p:nvPr>
        </p:nvSpPr>
        <p:spPr>
          <a:xfrm>
            <a:off x="6759270" y="3125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332" name="Google Shape;3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8526" y="4310225"/>
            <a:ext cx="3203700" cy="372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71535" y="259152"/>
            <a:ext cx="5476800" cy="684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148" y="1063548"/>
            <a:ext cx="3896400" cy="470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5" name="Google Shape;335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7959" y="1444397"/>
            <a:ext cx="3610500" cy="505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6" name="Google Shape;336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6369" y="2667000"/>
            <a:ext cx="5241000" cy="714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7" name="Google Shape;337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910077" y="2576900"/>
            <a:ext cx="4736100" cy="59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8" name="Google Shape;338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88311" y="4014861"/>
            <a:ext cx="4492500" cy="59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9" name="Google Shape;33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/30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oogle Shape;349;p40"/>
          <p:cNvGrpSpPr/>
          <p:nvPr/>
        </p:nvGrpSpPr>
        <p:grpSpPr>
          <a:xfrm>
            <a:off x="1077113" y="1968563"/>
            <a:ext cx="2253900" cy="1162950"/>
            <a:chOff x="1301250" y="1639525"/>
            <a:chExt cx="2253900" cy="1162950"/>
          </a:xfrm>
        </p:grpSpPr>
        <p:sp>
          <p:nvSpPr>
            <p:cNvPr id="350" name="Google Shape;350;p40"/>
            <p:cNvSpPr txBox="1"/>
            <p:nvPr/>
          </p:nvSpPr>
          <p:spPr>
            <a:xfrm>
              <a:off x="1301250" y="2402275"/>
              <a:ext cx="225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Pull Requests e Issues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40"/>
            <p:cNvSpPr txBox="1"/>
            <p:nvPr/>
          </p:nvSpPr>
          <p:spPr>
            <a:xfrm>
              <a:off x="1572150" y="1639525"/>
              <a:ext cx="1712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2A2A2A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46</a:t>
              </a:r>
              <a:endParaRPr sz="5000">
                <a:solidFill>
                  <a:srgbClr val="2A2A2A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grpSp>
        <p:nvGrpSpPr>
          <p:cNvPr id="352" name="Google Shape;352;p40"/>
          <p:cNvGrpSpPr/>
          <p:nvPr/>
        </p:nvGrpSpPr>
        <p:grpSpPr>
          <a:xfrm>
            <a:off x="3772800" y="1968713"/>
            <a:ext cx="1712100" cy="1162650"/>
            <a:chOff x="4067700" y="1653775"/>
            <a:chExt cx="1712100" cy="1162650"/>
          </a:xfrm>
        </p:grpSpPr>
        <p:sp>
          <p:nvSpPr>
            <p:cNvPr id="353" name="Google Shape;353;p40"/>
            <p:cNvSpPr txBox="1"/>
            <p:nvPr/>
          </p:nvSpPr>
          <p:spPr>
            <a:xfrm>
              <a:off x="4067700" y="2416225"/>
              <a:ext cx="17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Artículos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4" name="Google Shape;354;p40"/>
            <p:cNvSpPr txBox="1"/>
            <p:nvPr/>
          </p:nvSpPr>
          <p:spPr>
            <a:xfrm>
              <a:off x="4067700" y="1653775"/>
              <a:ext cx="1712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2A2A2A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6</a:t>
              </a:r>
              <a:endParaRPr sz="5000">
                <a:solidFill>
                  <a:srgbClr val="2A2A2A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grpSp>
        <p:nvGrpSpPr>
          <p:cNvPr id="355" name="Google Shape;355;p40"/>
          <p:cNvGrpSpPr/>
          <p:nvPr/>
        </p:nvGrpSpPr>
        <p:grpSpPr>
          <a:xfrm>
            <a:off x="5926663" y="1968725"/>
            <a:ext cx="2140200" cy="1206200"/>
            <a:chOff x="5939525" y="1632088"/>
            <a:chExt cx="2140200" cy="1206200"/>
          </a:xfrm>
        </p:grpSpPr>
        <p:sp>
          <p:nvSpPr>
            <p:cNvPr id="356" name="Google Shape;356;p40"/>
            <p:cNvSpPr txBox="1"/>
            <p:nvPr/>
          </p:nvSpPr>
          <p:spPr>
            <a:xfrm>
              <a:off x="6153575" y="2438088"/>
              <a:ext cx="17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Visitas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7" name="Google Shape;357;p40"/>
            <p:cNvSpPr txBox="1"/>
            <p:nvPr/>
          </p:nvSpPr>
          <p:spPr>
            <a:xfrm>
              <a:off x="5939525" y="1632088"/>
              <a:ext cx="21402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2A2A2A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21k</a:t>
              </a:r>
              <a:endParaRPr sz="5000">
                <a:solidFill>
                  <a:srgbClr val="2A2A2A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sp>
        <p:nvSpPr>
          <p:cNvPr id="358" name="Google Shape;35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/30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sp>
        <p:nvSpPr>
          <p:cNvPr id="364" name="Google Shape;364;p41"/>
          <p:cNvSpPr txBox="1"/>
          <p:nvPr/>
        </p:nvSpPr>
        <p:spPr>
          <a:xfrm>
            <a:off x="1773128" y="3490925"/>
            <a:ext cx="11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Inter"/>
                <a:ea typeface="Inter"/>
                <a:cs typeface="Inter"/>
                <a:sym typeface="Inter"/>
              </a:rPr>
              <a:t>(funciona)</a:t>
            </a:r>
            <a:endParaRPr i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65" name="Google Shape;3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533" y="1651484"/>
            <a:ext cx="2662500" cy="176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366" name="Google Shape;366;p41"/>
          <p:cNvCxnSpPr/>
          <p:nvPr/>
        </p:nvCxnSpPr>
        <p:spPr>
          <a:xfrm>
            <a:off x="4170771" y="2533112"/>
            <a:ext cx="961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7" name="Google Shape;3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17837" y="1651475"/>
            <a:ext cx="2821200" cy="176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88" y="1081139"/>
            <a:ext cx="7514224" cy="2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/30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/>
          <p:nvPr>
            <p:ph type="title"/>
          </p:nvPr>
        </p:nvSpPr>
        <p:spPr>
          <a:xfrm>
            <a:off x="311700" y="2331075"/>
            <a:ext cx="8520600" cy="25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¿Preguntas?</a:t>
            </a:r>
            <a:endParaRPr/>
          </a:p>
        </p:txBody>
      </p:sp>
      <p:sp>
        <p:nvSpPr>
          <p:cNvPr id="373" name="Google Shape;373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/30</a:t>
            </a:r>
            <a:endParaRPr/>
          </a:p>
        </p:txBody>
      </p:sp>
      <p:pic>
        <p:nvPicPr>
          <p:cNvPr id="374" name="Google Shape;3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650" y="248600"/>
            <a:ext cx="1724850" cy="17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2"/>
          <p:cNvSpPr txBox="1"/>
          <p:nvPr/>
        </p:nvSpPr>
        <p:spPr>
          <a:xfrm>
            <a:off x="349625" y="1899975"/>
            <a:ext cx="16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NullDeref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7145375" y="1899975"/>
            <a:ext cx="16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Memoria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7" name="Google Shape;37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613" y="294825"/>
            <a:ext cx="1632424" cy="16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8550" y="267575"/>
            <a:ext cx="1686900" cy="16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2"/>
          <p:cNvSpPr txBox="1"/>
          <p:nvPr/>
        </p:nvSpPr>
        <p:spPr>
          <a:xfrm>
            <a:off x="3728550" y="1899975"/>
            <a:ext cx="16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Tremor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</a:t>
            </a:r>
            <a:r>
              <a:rPr lang="en">
                <a:solidFill>
                  <a:schemeClr val="lt1"/>
                </a:solidFill>
              </a:rPr>
              <a:t>30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350" y="819725"/>
            <a:ext cx="4941301" cy="35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343" y="1605698"/>
            <a:ext cx="4633300" cy="19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2150" y="2223088"/>
            <a:ext cx="697325" cy="6973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749" y="1959328"/>
            <a:ext cx="2937200" cy="12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688" y="1846863"/>
            <a:ext cx="2899548" cy="144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999" y="3844511"/>
            <a:ext cx="2116650" cy="882657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30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5275" y="2194212"/>
            <a:ext cx="3122094" cy="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7999" y="416334"/>
            <a:ext cx="2116649" cy="831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20"/>
          <p:cNvCxnSpPr>
            <a:stCxn id="106" idx="2"/>
          </p:cNvCxnSpPr>
          <p:nvPr/>
        </p:nvCxnSpPr>
        <p:spPr>
          <a:xfrm>
            <a:off x="4556324" y="1247509"/>
            <a:ext cx="0" cy="82950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8" name="Google Shape;108;p20"/>
          <p:cNvCxnSpPr>
            <a:endCxn id="103" idx="0"/>
          </p:cNvCxnSpPr>
          <p:nvPr/>
        </p:nvCxnSpPr>
        <p:spPr>
          <a:xfrm>
            <a:off x="4556324" y="2987111"/>
            <a:ext cx="0" cy="857400"/>
          </a:xfrm>
          <a:prstGeom prst="straightConnector1">
            <a:avLst/>
          </a:prstGeom>
          <a:noFill/>
          <a:ln cap="flat" cmpd="sng" w="38100">
            <a:solidFill>
              <a:srgbClr val="3F3F3F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109" name="Google Shape;10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9313" y="3165562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2063" y="3165563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5688" y="3165562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69313" y="1412013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42063" y="1412013"/>
            <a:ext cx="500500" cy="50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05688" y="1412012"/>
            <a:ext cx="500500" cy="50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/30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901" y="2116575"/>
            <a:ext cx="5562174" cy="9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4E4E4E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